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62" r:id="rId3"/>
    <p:sldId id="260" r:id="rId4"/>
    <p:sldId id="258" r:id="rId5"/>
    <p:sldId id="259" r:id="rId6"/>
    <p:sldId id="261" r:id="rId7"/>
    <p:sldId id="263" r:id="rId8"/>
    <p:sldId id="26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67"/>
    <p:restoredTop sz="94357"/>
  </p:normalViewPr>
  <p:slideViewPr>
    <p:cSldViewPr snapToGrid="0" snapToObjects="1">
      <p:cViewPr varScale="1">
        <p:scale>
          <a:sx n="104" d="100"/>
          <a:sy n="104" d="100"/>
        </p:scale>
        <p:origin x="73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gif>
</file>

<file path=ppt/media/image2.png>
</file>

<file path=ppt/media/image3.png>
</file>

<file path=ppt/media/image4.png>
</file>

<file path=ppt/media/image5.jp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08B5FF-6179-E54B-9DE8-28A4744AA353}" type="datetimeFigureOut">
              <a:rPr lang="en-US" smtClean="0"/>
              <a:t>12/14/20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3415ED-DB46-5944-B05F-001F56665896}" type="slidenum">
              <a:rPr lang="en-US" smtClean="0"/>
              <a:t>‹#›</a:t>
            </a:fld>
            <a:endParaRPr lang="en-US"/>
          </a:p>
        </p:txBody>
      </p:sp>
    </p:spTree>
    <p:extLst>
      <p:ext uri="{BB962C8B-B14F-4D97-AF65-F5344CB8AC3E}">
        <p14:creationId xmlns:p14="http://schemas.microsoft.com/office/powerpoint/2010/main" val="13035619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Joelle and Mike Carroll</a:t>
            </a:r>
          </a:p>
        </p:txBody>
      </p:sp>
      <p:sp>
        <p:nvSpPr>
          <p:cNvPr id="4" name="Slide Number Placeholder 3"/>
          <p:cNvSpPr>
            <a:spLocks noGrp="1"/>
          </p:cNvSpPr>
          <p:nvPr>
            <p:ph type="sldNum" sz="quarter" idx="5"/>
          </p:nvPr>
        </p:nvSpPr>
        <p:spPr/>
        <p:txBody>
          <a:bodyPr/>
          <a:lstStyle/>
          <a:p>
            <a:fld id="{643415ED-DB46-5944-B05F-001F56665896}" type="slidenum">
              <a:rPr lang="en-US" smtClean="0"/>
              <a:t>1</a:t>
            </a:fld>
            <a:endParaRPr lang="en-US"/>
          </a:p>
        </p:txBody>
      </p:sp>
    </p:spTree>
    <p:extLst>
      <p:ext uri="{BB962C8B-B14F-4D97-AF65-F5344CB8AC3E}">
        <p14:creationId xmlns:p14="http://schemas.microsoft.com/office/powerpoint/2010/main" val="3706422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provides access to private individuals </a:t>
            </a:r>
            <a:r>
              <a:rPr lang="en-US" dirty="0" err="1"/>
              <a:t>infomration</a:t>
            </a:r>
            <a:r>
              <a:rPr lang="en-US" dirty="0"/>
              <a:t> - such as records</a:t>
            </a:r>
          </a:p>
          <a:p>
            <a:endParaRPr lang="en-US" dirty="0"/>
          </a:p>
          <a:p>
            <a:r>
              <a:rPr lang="en-US" dirty="0"/>
              <a:t>* Mass Legal - will provide organization, atty, assistants, law students access to records regarding their legal matter</a:t>
            </a:r>
          </a:p>
          <a:p>
            <a:endParaRPr lang="en-US" dirty="0"/>
          </a:p>
          <a:p>
            <a:r>
              <a:rPr lang="en-US" dirty="0"/>
              <a:t>* BHA allows for all previous BHA records but also CORI (Criminal Offender Record Info), including dismissed and not guilty cases. </a:t>
            </a:r>
          </a:p>
        </p:txBody>
      </p:sp>
      <p:sp>
        <p:nvSpPr>
          <p:cNvPr id="4" name="Slide Number Placeholder 3"/>
          <p:cNvSpPr>
            <a:spLocks noGrp="1"/>
          </p:cNvSpPr>
          <p:nvPr>
            <p:ph type="sldNum" sz="quarter" idx="5"/>
          </p:nvPr>
        </p:nvSpPr>
        <p:spPr/>
        <p:txBody>
          <a:bodyPr/>
          <a:lstStyle/>
          <a:p>
            <a:fld id="{643415ED-DB46-5944-B05F-001F56665896}" type="slidenum">
              <a:rPr lang="en-US" smtClean="0"/>
              <a:t>2</a:t>
            </a:fld>
            <a:endParaRPr lang="en-US"/>
          </a:p>
        </p:txBody>
      </p:sp>
    </p:spTree>
    <p:extLst>
      <p:ext uri="{BB962C8B-B14F-4D97-AF65-F5344CB8AC3E}">
        <p14:creationId xmlns:p14="http://schemas.microsoft.com/office/powerpoint/2010/main" val="2351517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 client facing solution where the main goal it to assist those seeking legal services to fill out the necessary required forms to receive the best and most efficient help in a timely manner</a:t>
            </a:r>
          </a:p>
          <a:p>
            <a:endParaRPr lang="en-US" dirty="0"/>
          </a:p>
          <a:p>
            <a:r>
              <a:rPr lang="en-US" dirty="0"/>
              <a:t>* will also benefit the Boston Housing Authority and any attorney working with the clients to make the process flow easier</a:t>
            </a:r>
          </a:p>
        </p:txBody>
      </p:sp>
      <p:sp>
        <p:nvSpPr>
          <p:cNvPr id="4" name="Slide Number Placeholder 3"/>
          <p:cNvSpPr>
            <a:spLocks noGrp="1"/>
          </p:cNvSpPr>
          <p:nvPr>
            <p:ph type="sldNum" sz="quarter" idx="5"/>
          </p:nvPr>
        </p:nvSpPr>
        <p:spPr/>
        <p:txBody>
          <a:bodyPr/>
          <a:lstStyle/>
          <a:p>
            <a:fld id="{643415ED-DB46-5944-B05F-001F56665896}" type="slidenum">
              <a:rPr lang="en-US" smtClean="0"/>
              <a:t>3</a:t>
            </a:fld>
            <a:endParaRPr lang="en-US"/>
          </a:p>
        </p:txBody>
      </p:sp>
    </p:spTree>
    <p:extLst>
      <p:ext uri="{BB962C8B-B14F-4D97-AF65-F5344CB8AC3E}">
        <p14:creationId xmlns:p14="http://schemas.microsoft.com/office/powerpoint/2010/main" val="20895252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Mass legal services provides a word document on their website, lacks any direction and requires a witness signature. </a:t>
            </a:r>
          </a:p>
          <a:p>
            <a:endParaRPr lang="en-US" dirty="0"/>
          </a:p>
          <a:p>
            <a:r>
              <a:rPr lang="en-US" dirty="0"/>
              <a:t>* Boston Housing is on the site as a non-fillable PDF to print and fill out and send to the occupancy department OR it is included on page 30/31 of the paper housing application. </a:t>
            </a:r>
          </a:p>
          <a:p>
            <a:endParaRPr lang="en-US" dirty="0"/>
          </a:p>
          <a:p>
            <a:r>
              <a:rPr lang="en-US" dirty="0"/>
              <a:t>* Both sites are not easy to navigate and to avoid sorting through links and indexing the entire site, It was easiest to find through a direct google search.</a:t>
            </a:r>
          </a:p>
        </p:txBody>
      </p:sp>
      <p:sp>
        <p:nvSpPr>
          <p:cNvPr id="4" name="Slide Number Placeholder 3"/>
          <p:cNvSpPr>
            <a:spLocks noGrp="1"/>
          </p:cNvSpPr>
          <p:nvPr>
            <p:ph type="sldNum" sz="quarter" idx="5"/>
          </p:nvPr>
        </p:nvSpPr>
        <p:spPr/>
        <p:txBody>
          <a:bodyPr/>
          <a:lstStyle/>
          <a:p>
            <a:fld id="{643415ED-DB46-5944-B05F-001F56665896}" type="slidenum">
              <a:rPr lang="en-US" smtClean="0"/>
              <a:t>4</a:t>
            </a:fld>
            <a:endParaRPr lang="en-US"/>
          </a:p>
        </p:txBody>
      </p:sp>
    </p:spTree>
    <p:extLst>
      <p:ext uri="{BB962C8B-B14F-4D97-AF65-F5344CB8AC3E}">
        <p14:creationId xmlns:p14="http://schemas.microsoft.com/office/powerpoint/2010/main" val="4152025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may know, Doc Assembly Line Project is a collaborative volunteer group based out of Suffolk's LIT Lab with the goal to produce mobile friendly online forms in multiple languages in partnership with Mass A2J </a:t>
            </a:r>
          </a:p>
          <a:p>
            <a:endParaRPr lang="en-US" dirty="0"/>
          </a:p>
          <a:p>
            <a:r>
              <a:rPr lang="en-US" dirty="0"/>
              <a:t>* evolving solution to the many new obstacles COVID has brought us this year</a:t>
            </a:r>
          </a:p>
          <a:p>
            <a:endParaRPr lang="en-US" dirty="0"/>
          </a:p>
          <a:p>
            <a:r>
              <a:rPr lang="en-US" dirty="0"/>
              <a:t>* A2J goal is to achieve equal justice for ALL persons of the commonwealth</a:t>
            </a:r>
          </a:p>
        </p:txBody>
      </p:sp>
      <p:sp>
        <p:nvSpPr>
          <p:cNvPr id="4" name="Slide Number Placeholder 3"/>
          <p:cNvSpPr>
            <a:spLocks noGrp="1"/>
          </p:cNvSpPr>
          <p:nvPr>
            <p:ph type="sldNum" sz="quarter" idx="5"/>
          </p:nvPr>
        </p:nvSpPr>
        <p:spPr/>
        <p:txBody>
          <a:bodyPr/>
          <a:lstStyle/>
          <a:p>
            <a:fld id="{643415ED-DB46-5944-B05F-001F56665896}" type="slidenum">
              <a:rPr lang="en-US" smtClean="0"/>
              <a:t>5</a:t>
            </a:fld>
            <a:endParaRPr lang="en-US"/>
          </a:p>
        </p:txBody>
      </p:sp>
    </p:spTree>
    <p:extLst>
      <p:ext uri="{BB962C8B-B14F-4D97-AF65-F5344CB8AC3E}">
        <p14:creationId xmlns:p14="http://schemas.microsoft.com/office/powerpoint/2010/main" val="27347691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Solution is in two parts - The first for the Mass Legal Services Attorney </a:t>
            </a:r>
            <a:r>
              <a:rPr lang="en-US" dirty="0" err="1"/>
              <a:t>Autorization</a:t>
            </a:r>
            <a:r>
              <a:rPr lang="en-US" dirty="0"/>
              <a:t> form. </a:t>
            </a:r>
          </a:p>
          <a:p>
            <a:endParaRPr lang="en-US" dirty="0"/>
          </a:p>
          <a:p>
            <a:r>
              <a:rPr lang="en-US" dirty="0"/>
              <a:t>We propose a user friendly interview that will translate into a word </a:t>
            </a:r>
            <a:r>
              <a:rPr lang="en-US" dirty="0" err="1"/>
              <a:t>ducment</a:t>
            </a:r>
            <a:r>
              <a:rPr lang="en-US" dirty="0"/>
              <a:t> with added context to instruct how to be filled out in both </a:t>
            </a:r>
            <a:r>
              <a:rPr lang="en-US" dirty="0" err="1"/>
              <a:t>english</a:t>
            </a:r>
            <a:r>
              <a:rPr lang="en-US" dirty="0"/>
              <a:t> and </a:t>
            </a:r>
            <a:r>
              <a:rPr lang="en-US" dirty="0" err="1"/>
              <a:t>spanish</a:t>
            </a:r>
            <a:r>
              <a:rPr lang="en-US" dirty="0"/>
              <a:t>. </a:t>
            </a:r>
          </a:p>
          <a:p>
            <a:endParaRPr lang="en-US" dirty="0"/>
          </a:p>
          <a:p>
            <a:r>
              <a:rPr lang="en-US" dirty="0"/>
              <a:t>Boston Panning and development Agency (Feb 2019) stated 200k+ adults in Massachusetts self-classify as </a:t>
            </a:r>
            <a:r>
              <a:rPr lang="en-US" dirty="0" err="1"/>
              <a:t>Limiited</a:t>
            </a:r>
            <a:r>
              <a:rPr lang="en-US" dirty="0"/>
              <a:t> English Speaking with </a:t>
            </a:r>
            <a:r>
              <a:rPr lang="en-US" dirty="0" err="1"/>
              <a:t>spanish</a:t>
            </a:r>
            <a:r>
              <a:rPr lang="en-US" dirty="0"/>
              <a:t> as their first language (almost 40%) of limited </a:t>
            </a:r>
            <a:r>
              <a:rPr lang="en-US" dirty="0" err="1"/>
              <a:t>english</a:t>
            </a:r>
            <a:r>
              <a:rPr lang="en-US" dirty="0"/>
              <a:t> speaking adults</a:t>
            </a:r>
          </a:p>
          <a:p>
            <a:endParaRPr lang="en-US" dirty="0"/>
          </a:p>
          <a:p>
            <a:r>
              <a:rPr lang="en-US" dirty="0"/>
              <a:t>having this interview in both </a:t>
            </a:r>
            <a:r>
              <a:rPr lang="en-US" dirty="0" err="1"/>
              <a:t>english</a:t>
            </a:r>
            <a:r>
              <a:rPr lang="en-US" dirty="0"/>
              <a:t> and </a:t>
            </a:r>
            <a:r>
              <a:rPr lang="en-US" dirty="0" err="1"/>
              <a:t>spanish</a:t>
            </a:r>
            <a:r>
              <a:rPr lang="en-US" dirty="0"/>
              <a:t> ensures that we're not leaving behind an entire population seeking legal help</a:t>
            </a:r>
          </a:p>
        </p:txBody>
      </p:sp>
      <p:sp>
        <p:nvSpPr>
          <p:cNvPr id="4" name="Slide Number Placeholder 3"/>
          <p:cNvSpPr>
            <a:spLocks noGrp="1"/>
          </p:cNvSpPr>
          <p:nvPr>
            <p:ph type="sldNum" sz="quarter" idx="5"/>
          </p:nvPr>
        </p:nvSpPr>
        <p:spPr/>
        <p:txBody>
          <a:bodyPr/>
          <a:lstStyle/>
          <a:p>
            <a:fld id="{643415ED-DB46-5944-B05F-001F56665896}" type="slidenum">
              <a:rPr lang="en-US" smtClean="0"/>
              <a:t>6</a:t>
            </a:fld>
            <a:endParaRPr lang="en-US"/>
          </a:p>
        </p:txBody>
      </p:sp>
    </p:spTree>
    <p:extLst>
      <p:ext uri="{BB962C8B-B14F-4D97-AF65-F5344CB8AC3E}">
        <p14:creationId xmlns:p14="http://schemas.microsoft.com/office/powerpoint/2010/main" val="3375800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Part would be an interview to </a:t>
            </a:r>
            <a:r>
              <a:rPr lang="en-US" dirty="0" err="1"/>
              <a:t>specifcially</a:t>
            </a:r>
            <a:r>
              <a:rPr lang="en-US" dirty="0"/>
              <a:t> fill out the BHA Release Authorization. </a:t>
            </a:r>
          </a:p>
          <a:p>
            <a:endParaRPr lang="en-US" dirty="0"/>
          </a:p>
          <a:p>
            <a:r>
              <a:rPr lang="en-US" dirty="0"/>
              <a:t>As Chauncy Street is closed to walk-ins for </a:t>
            </a:r>
            <a:r>
              <a:rPr lang="en-US" dirty="0" err="1"/>
              <a:t>covid</a:t>
            </a:r>
            <a:r>
              <a:rPr lang="en-US" dirty="0"/>
              <a:t> the option is to fill out and mail the form. Our interview would be easy to find and use and provide next step </a:t>
            </a:r>
            <a:r>
              <a:rPr lang="en-US" dirty="0" err="1"/>
              <a:t>insturctions</a:t>
            </a:r>
            <a:r>
              <a:rPr lang="en-US" dirty="0"/>
              <a:t> to minimize delay as incomplete applications are not considered. </a:t>
            </a:r>
          </a:p>
          <a:p>
            <a:endParaRPr lang="en-US" dirty="0"/>
          </a:p>
          <a:p>
            <a:r>
              <a:rPr lang="en-US" dirty="0"/>
              <a:t>HUD describes 42% of heads of households in the </a:t>
            </a:r>
            <a:r>
              <a:rPr lang="en-US" dirty="0" err="1"/>
              <a:t>boston</a:t>
            </a:r>
            <a:r>
              <a:rPr lang="en-US" dirty="0"/>
              <a:t> Housing authority to be over 62 and making this form easy to find and be completed will allow for an approachable solution for those who may be less familiar or trusting of technology. </a:t>
            </a:r>
          </a:p>
        </p:txBody>
      </p:sp>
      <p:sp>
        <p:nvSpPr>
          <p:cNvPr id="4" name="Slide Number Placeholder 3"/>
          <p:cNvSpPr>
            <a:spLocks noGrp="1"/>
          </p:cNvSpPr>
          <p:nvPr>
            <p:ph type="sldNum" sz="quarter" idx="5"/>
          </p:nvPr>
        </p:nvSpPr>
        <p:spPr/>
        <p:txBody>
          <a:bodyPr/>
          <a:lstStyle/>
          <a:p>
            <a:fld id="{643415ED-DB46-5944-B05F-001F56665896}" type="slidenum">
              <a:rPr lang="en-US" smtClean="0"/>
              <a:t>7</a:t>
            </a:fld>
            <a:endParaRPr lang="en-US"/>
          </a:p>
        </p:txBody>
      </p:sp>
    </p:spTree>
    <p:extLst>
      <p:ext uri="{BB962C8B-B14F-4D97-AF65-F5344CB8AC3E}">
        <p14:creationId xmlns:p14="http://schemas.microsoft.com/office/powerpoint/2010/main" val="875164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Joelle and Mike Carroll</a:t>
            </a:r>
          </a:p>
        </p:txBody>
      </p:sp>
      <p:sp>
        <p:nvSpPr>
          <p:cNvPr id="4" name="Slide Number Placeholder 3"/>
          <p:cNvSpPr>
            <a:spLocks noGrp="1"/>
          </p:cNvSpPr>
          <p:nvPr>
            <p:ph type="sldNum" sz="quarter" idx="5"/>
          </p:nvPr>
        </p:nvSpPr>
        <p:spPr/>
        <p:txBody>
          <a:bodyPr/>
          <a:lstStyle/>
          <a:p>
            <a:fld id="{643415ED-DB46-5944-B05F-001F56665896}" type="slidenum">
              <a:rPr lang="en-US" smtClean="0"/>
              <a:t>8</a:t>
            </a:fld>
            <a:endParaRPr lang="en-US"/>
          </a:p>
        </p:txBody>
      </p:sp>
    </p:spTree>
    <p:extLst>
      <p:ext uri="{BB962C8B-B14F-4D97-AF65-F5344CB8AC3E}">
        <p14:creationId xmlns:p14="http://schemas.microsoft.com/office/powerpoint/2010/main" val="20535743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12/14/20</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7294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12/14/20</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1512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12/14/20</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1973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12/14/20</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4141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12/14/20</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817119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12/14/20</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84649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12/14/20</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5490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12/14/20</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9847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12/14/20</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338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12/14/20</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2329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12/14/20</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2813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12/14/20</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114146148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gif"/><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gif"/><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F8A656C-0806-4677-A38B-DA5DF0F3C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3">
            <a:extLst>
              <a:ext uri="{FF2B5EF4-FFF2-40B4-BE49-F238E27FC236}">
                <a16:creationId xmlns:a16="http://schemas.microsoft.com/office/drawing/2014/main" id="{DDE47B5D-E2A3-43F7-B9BE-33DE1E14E27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alphaModFix/>
          </a:blip>
          <a:srcRect t="284" r="-1" b="-1"/>
          <a:stretch/>
        </p:blipFill>
        <p:spPr>
          <a:xfrm>
            <a:off x="20" y="10"/>
            <a:ext cx="12191980" cy="6857990"/>
          </a:xfrm>
          <a:prstGeom prst="rect">
            <a:avLst/>
          </a:prstGeom>
        </p:spPr>
      </p:pic>
      <p:sp>
        <p:nvSpPr>
          <p:cNvPr id="11" name="Rectangle: Rounded Corners 10">
            <a:extLst>
              <a:ext uri="{FF2B5EF4-FFF2-40B4-BE49-F238E27FC236}">
                <a16:creationId xmlns:a16="http://schemas.microsoft.com/office/drawing/2014/main" id="{9BEF8C6D-8BB3-473A-9607-D7381CC5C0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7"/>
            <a:ext cx="3859952" cy="5215839"/>
          </a:xfrm>
          <a:prstGeom prst="roundRect">
            <a:avLst>
              <a:gd name="adj" fmla="val 2654"/>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0BEC1D6-8065-F140-9362-EA7E6FE25E26}"/>
              </a:ext>
            </a:extLst>
          </p:cNvPr>
          <p:cNvSpPr>
            <a:spLocks noGrp="1"/>
          </p:cNvSpPr>
          <p:nvPr>
            <p:ph type="ctrTitle"/>
          </p:nvPr>
        </p:nvSpPr>
        <p:spPr>
          <a:xfrm>
            <a:off x="826219" y="795509"/>
            <a:ext cx="3507023" cy="3011340"/>
          </a:xfrm>
        </p:spPr>
        <p:txBody>
          <a:bodyPr>
            <a:normAutofit fontScale="90000"/>
          </a:bodyPr>
          <a:lstStyle/>
          <a:p>
            <a:r>
              <a:rPr lang="en-US" sz="5000" dirty="0"/>
              <a:t>Attorney Authorization for Release of Information</a:t>
            </a:r>
          </a:p>
        </p:txBody>
      </p:sp>
      <p:sp>
        <p:nvSpPr>
          <p:cNvPr id="3" name="Subtitle 2">
            <a:extLst>
              <a:ext uri="{FF2B5EF4-FFF2-40B4-BE49-F238E27FC236}">
                <a16:creationId xmlns:a16="http://schemas.microsoft.com/office/drawing/2014/main" id="{0480DA7B-9952-0B49-918D-9AC6521676B2}"/>
              </a:ext>
            </a:extLst>
          </p:cNvPr>
          <p:cNvSpPr>
            <a:spLocks noGrp="1"/>
          </p:cNvSpPr>
          <p:nvPr>
            <p:ph type="subTitle" idx="1"/>
          </p:nvPr>
        </p:nvSpPr>
        <p:spPr>
          <a:xfrm>
            <a:off x="826219" y="3898924"/>
            <a:ext cx="3507023" cy="1777878"/>
          </a:xfrm>
        </p:spPr>
        <p:txBody>
          <a:bodyPr>
            <a:normAutofit/>
          </a:bodyPr>
          <a:lstStyle/>
          <a:p>
            <a:r>
              <a:rPr lang="en-US" dirty="0"/>
              <a:t>For Mass Legal Services and Boston Housing Authority in partnership with the Document Assembly Line Project</a:t>
            </a:r>
          </a:p>
        </p:txBody>
      </p:sp>
      <p:sp>
        <p:nvSpPr>
          <p:cNvPr id="13" name="Arc 12">
            <a:extLst>
              <a:ext uri="{FF2B5EF4-FFF2-40B4-BE49-F238E27FC236}">
                <a16:creationId xmlns:a16="http://schemas.microsoft.com/office/drawing/2014/main" id="{AE9ADF75-5F35-4ED5-BCC5-F91FC616F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26218" y="830591"/>
            <a:ext cx="2987899" cy="2987899"/>
          </a:xfrm>
          <a:prstGeom prst="arc">
            <a:avLst>
              <a:gd name="adj1" fmla="val 16200000"/>
              <a:gd name="adj2" fmla="val 114657"/>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5C9D121A-04C5-CF42-81DD-268B85832C90}"/>
              </a:ext>
            </a:extLst>
          </p:cNvPr>
          <p:cNvSpPr/>
          <p:nvPr/>
        </p:nvSpPr>
        <p:spPr>
          <a:xfrm>
            <a:off x="9981801" y="6550213"/>
            <a:ext cx="2722264" cy="307777"/>
          </a:xfrm>
          <a:prstGeom prst="rect">
            <a:avLst/>
          </a:prstGeom>
          <a:noFill/>
        </p:spPr>
        <p:txBody>
          <a:bodyPr wrap="square" lIns="91440" tIns="45720" rIns="91440" bIns="45720">
            <a:spAutoFit/>
          </a:bodyPr>
          <a:lstStyle/>
          <a:p>
            <a:pPr algn="ctr"/>
            <a:r>
              <a:rPr lang="en-US" sz="1400" b="0" cap="none" spc="0" dirty="0">
                <a:ln w="0"/>
                <a:solidFill>
                  <a:schemeClr val="tx1"/>
                </a:solidFill>
                <a:effectLst>
                  <a:outerShdw blurRad="38100" dist="19050" dir="2700000" algn="tl" rotWithShape="0">
                    <a:schemeClr val="dk1">
                      <a:alpha val="40000"/>
                    </a:schemeClr>
                  </a:outerShdw>
                </a:effectLst>
              </a:rPr>
              <a:t>Kayla Gallagher</a:t>
            </a:r>
          </a:p>
        </p:txBody>
      </p:sp>
    </p:spTree>
    <p:extLst>
      <p:ext uri="{BB962C8B-B14F-4D97-AF65-F5344CB8AC3E}">
        <p14:creationId xmlns:p14="http://schemas.microsoft.com/office/powerpoint/2010/main" val="1649507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3001AFEA-2442-4A9F-BA37-8C469F306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3F17CC7-485E-4449-9D10-2EC47DB170D8}"/>
              </a:ext>
            </a:extLst>
          </p:cNvPr>
          <p:cNvSpPr>
            <a:spLocks noGrp="1"/>
          </p:cNvSpPr>
          <p:nvPr>
            <p:ph type="title"/>
          </p:nvPr>
        </p:nvSpPr>
        <p:spPr>
          <a:xfrm>
            <a:off x="472454" y="477998"/>
            <a:ext cx="8370800" cy="2971473"/>
          </a:xfrm>
        </p:spPr>
        <p:txBody>
          <a:bodyPr vert="horz" lIns="91440" tIns="45720" rIns="91440" bIns="45720" rtlCol="0" anchor="b">
            <a:normAutofit/>
          </a:bodyPr>
          <a:lstStyle/>
          <a:p>
            <a:r>
              <a:rPr lang="en-US" sz="6000" kern="1200" dirty="0">
                <a:solidFill>
                  <a:srgbClr val="FFFFFF"/>
                </a:solidFill>
                <a:latin typeface="+mj-lt"/>
                <a:ea typeface="+mj-ea"/>
                <a:cs typeface="+mj-cs"/>
              </a:rPr>
              <a:t>What is an Information Release?</a:t>
            </a:r>
          </a:p>
        </p:txBody>
      </p:sp>
      <p:sp>
        <p:nvSpPr>
          <p:cNvPr id="14" name="Freeform: Shape 13">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Block Arc 17">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2">
              <a:lumMod val="75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22" name="Straight Connector 21">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4" name="Freeform: Shape 23">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2">
              <a:lumMod val="75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Arc 25">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872052">
            <a:off x="6113252" y="4145122"/>
            <a:ext cx="4083433" cy="4083433"/>
          </a:xfrm>
          <a:prstGeom prst="arc">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 name="Freeform: Shape 27">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3086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06EE185-9884-714F-B2F1-C2B6AB2B7FDD}"/>
              </a:ext>
            </a:extLst>
          </p:cNvPr>
          <p:cNvSpPr/>
          <p:nvPr/>
        </p:nvSpPr>
        <p:spPr>
          <a:xfrm>
            <a:off x="485818" y="579072"/>
            <a:ext cx="7562776"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cap="none" spc="0" dirty="0">
                <a:ln/>
                <a:solidFill>
                  <a:schemeClr val="accent4"/>
                </a:solidFill>
                <a:effectLst/>
              </a:rPr>
              <a:t>Stakeholders &amp; Users:</a:t>
            </a:r>
          </a:p>
        </p:txBody>
      </p:sp>
      <p:sp>
        <p:nvSpPr>
          <p:cNvPr id="6" name="Rectangle 5">
            <a:extLst>
              <a:ext uri="{FF2B5EF4-FFF2-40B4-BE49-F238E27FC236}">
                <a16:creationId xmlns:a16="http://schemas.microsoft.com/office/drawing/2014/main" id="{D25BDF32-5CA1-674E-9416-1227EEC556EE}"/>
              </a:ext>
            </a:extLst>
          </p:cNvPr>
          <p:cNvSpPr/>
          <p:nvPr/>
        </p:nvSpPr>
        <p:spPr>
          <a:xfrm>
            <a:off x="2864721" y="1727115"/>
            <a:ext cx="8291372" cy="4247317"/>
          </a:xfrm>
          <a:prstGeom prst="rect">
            <a:avLst/>
          </a:prstGeom>
          <a:noFill/>
        </p:spPr>
        <p:txBody>
          <a:bodyPr wrap="none" lIns="91440" tIns="45720" rIns="91440" bIns="45720">
            <a:spAutoFit/>
          </a:bodyPr>
          <a:lstStyle/>
          <a:p>
            <a:r>
              <a:rPr lang="en-US" sz="5400" b="0" cap="none" spc="0" dirty="0">
                <a:ln w="0"/>
                <a:solidFill>
                  <a:schemeClr val="tx1"/>
                </a:solidFill>
                <a:effectLst>
                  <a:outerShdw blurRad="38100" dist="19050" dir="2700000" algn="tl" rotWithShape="0">
                    <a:schemeClr val="dk1">
                      <a:alpha val="40000"/>
                    </a:schemeClr>
                  </a:outerShdw>
                </a:effectLst>
              </a:rPr>
              <a:t>Client/Applicant</a:t>
            </a:r>
          </a:p>
          <a:p>
            <a:endParaRPr lang="en-US" sz="5400" dirty="0">
              <a:ln w="0"/>
              <a:effectLst>
                <a:outerShdw blurRad="38100" dist="19050" dir="2700000" algn="tl" rotWithShape="0">
                  <a:schemeClr val="dk1">
                    <a:alpha val="40000"/>
                  </a:schemeClr>
                </a:outerShdw>
              </a:effectLst>
            </a:endParaRPr>
          </a:p>
          <a:p>
            <a:r>
              <a:rPr lang="en-US" sz="5400" b="0" cap="none" spc="0" dirty="0">
                <a:ln w="0"/>
                <a:solidFill>
                  <a:schemeClr val="tx1"/>
                </a:solidFill>
                <a:effectLst>
                  <a:outerShdw blurRad="38100" dist="19050" dir="2700000" algn="tl" rotWithShape="0">
                    <a:schemeClr val="dk1">
                      <a:alpha val="40000"/>
                    </a:schemeClr>
                  </a:outerShdw>
                </a:effectLst>
              </a:rPr>
              <a:t>Boston Housing Authority</a:t>
            </a:r>
          </a:p>
          <a:p>
            <a:endParaRPr lang="en-US" sz="5400" dirty="0">
              <a:ln w="0"/>
              <a:effectLst>
                <a:outerShdw blurRad="38100" dist="19050" dir="2700000" algn="tl" rotWithShape="0">
                  <a:schemeClr val="dk1">
                    <a:alpha val="40000"/>
                  </a:schemeClr>
                </a:outerShdw>
              </a:effectLst>
            </a:endParaRPr>
          </a:p>
          <a:p>
            <a:r>
              <a:rPr lang="en-US" sz="5400" b="0" cap="none" spc="0" dirty="0">
                <a:ln w="0"/>
                <a:solidFill>
                  <a:schemeClr val="tx1"/>
                </a:solidFill>
                <a:effectLst>
                  <a:outerShdw blurRad="38100" dist="19050" dir="2700000" algn="tl" rotWithShape="0">
                    <a:schemeClr val="dk1">
                      <a:alpha val="40000"/>
                    </a:schemeClr>
                  </a:outerShdw>
                </a:effectLst>
              </a:rPr>
              <a:t>Attorney</a:t>
            </a:r>
          </a:p>
        </p:txBody>
      </p:sp>
    </p:spTree>
    <p:extLst>
      <p:ext uri="{BB962C8B-B14F-4D97-AF65-F5344CB8AC3E}">
        <p14:creationId xmlns:p14="http://schemas.microsoft.com/office/powerpoint/2010/main" val="3234354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1C4FDBE2-32F7-4AC4-A40C-C51C65B1D4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2019855-54C8-6A40-A22D-337E37DFAC66}"/>
              </a:ext>
            </a:extLst>
          </p:cNvPr>
          <p:cNvSpPr>
            <a:spLocks noGrp="1"/>
          </p:cNvSpPr>
          <p:nvPr>
            <p:ph type="title"/>
          </p:nvPr>
        </p:nvSpPr>
        <p:spPr>
          <a:xfrm>
            <a:off x="4950670" y="5232926"/>
            <a:ext cx="6766405" cy="1168188"/>
          </a:xfrm>
        </p:spPr>
        <p:txBody>
          <a:bodyPr vert="horz" lIns="91440" tIns="45720" rIns="91440" bIns="45720" rtlCol="0" anchor="b">
            <a:normAutofit/>
          </a:bodyPr>
          <a:lstStyle/>
          <a:p>
            <a:pPr algn="ctr"/>
            <a:r>
              <a:rPr lang="en-US" sz="6000" kern="1200" dirty="0">
                <a:solidFill>
                  <a:srgbClr val="FFFFFE"/>
                </a:solidFill>
                <a:latin typeface="+mj-lt"/>
                <a:ea typeface="+mj-ea"/>
                <a:cs typeface="+mj-cs"/>
              </a:rPr>
              <a:t>Currently</a:t>
            </a:r>
          </a:p>
        </p:txBody>
      </p:sp>
      <p:sp>
        <p:nvSpPr>
          <p:cNvPr id="20" name="Freeform: Shape 19">
            <a:extLst>
              <a:ext uri="{FF2B5EF4-FFF2-40B4-BE49-F238E27FC236}">
                <a16:creationId xmlns:a16="http://schemas.microsoft.com/office/drawing/2014/main" id="{EBF4792E-DF83-4D24-9924-01EC30A32C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58512"/>
            <a:ext cx="3952259" cy="5932172"/>
          </a:xfrm>
          <a:custGeom>
            <a:avLst/>
            <a:gdLst>
              <a:gd name="connsiteX0" fmla="*/ 986173 w 3952259"/>
              <a:gd name="connsiteY0" fmla="*/ 0 h 5932172"/>
              <a:gd name="connsiteX1" fmla="*/ 3952259 w 3952259"/>
              <a:gd name="connsiteY1" fmla="*/ 2966086 h 5932172"/>
              <a:gd name="connsiteX2" fmla="*/ 986173 w 3952259"/>
              <a:gd name="connsiteY2" fmla="*/ 5932172 h 5932172"/>
              <a:gd name="connsiteX3" fmla="*/ 104150 w 3952259"/>
              <a:gd name="connsiteY3" fmla="*/ 5798823 h 5932172"/>
              <a:gd name="connsiteX4" fmla="*/ 0 w 3952259"/>
              <a:gd name="connsiteY4" fmla="*/ 5760704 h 5932172"/>
              <a:gd name="connsiteX5" fmla="*/ 0 w 3952259"/>
              <a:gd name="connsiteY5" fmla="*/ 171469 h 5932172"/>
              <a:gd name="connsiteX6" fmla="*/ 104150 w 3952259"/>
              <a:gd name="connsiteY6" fmla="*/ 133350 h 5932172"/>
              <a:gd name="connsiteX7" fmla="*/ 986173 w 3952259"/>
              <a:gd name="connsiteY7" fmla="*/ 0 h 5932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52259" h="5932172">
                <a:moveTo>
                  <a:pt x="986173" y="0"/>
                </a:moveTo>
                <a:cubicBezTo>
                  <a:pt x="2624297" y="0"/>
                  <a:pt x="3952259" y="1327962"/>
                  <a:pt x="3952259" y="2966086"/>
                </a:cubicBezTo>
                <a:cubicBezTo>
                  <a:pt x="3952259" y="4604210"/>
                  <a:pt x="2624297" y="5932172"/>
                  <a:pt x="986173" y="5932172"/>
                </a:cubicBezTo>
                <a:cubicBezTo>
                  <a:pt x="679025" y="5932172"/>
                  <a:pt x="382781" y="5885486"/>
                  <a:pt x="104150" y="5798823"/>
                </a:cubicBezTo>
                <a:lnTo>
                  <a:pt x="0" y="5760704"/>
                </a:lnTo>
                <a:lnTo>
                  <a:pt x="0" y="171469"/>
                </a:lnTo>
                <a:lnTo>
                  <a:pt x="104150" y="133350"/>
                </a:lnTo>
                <a:cubicBezTo>
                  <a:pt x="382781" y="46686"/>
                  <a:pt x="679025" y="0"/>
                  <a:pt x="98617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15837328-A57C-47AA-B520-C83F4A6BD1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58125" y="0"/>
            <a:ext cx="4475748" cy="3256337"/>
          </a:xfrm>
          <a:custGeom>
            <a:avLst/>
            <a:gdLst>
              <a:gd name="connsiteX0" fmla="*/ 246861 w 4475748"/>
              <a:gd name="connsiteY0" fmla="*/ 0 h 3256337"/>
              <a:gd name="connsiteX1" fmla="*/ 4228888 w 4475748"/>
              <a:gd name="connsiteY1" fmla="*/ 0 h 3256337"/>
              <a:gd name="connsiteX2" fmla="*/ 4299885 w 4475748"/>
              <a:gd name="connsiteY2" fmla="*/ 147382 h 3256337"/>
              <a:gd name="connsiteX3" fmla="*/ 4475748 w 4475748"/>
              <a:gd name="connsiteY3" fmla="*/ 1018463 h 3256337"/>
              <a:gd name="connsiteX4" fmla="*/ 2237874 w 4475748"/>
              <a:gd name="connsiteY4" fmla="*/ 3256337 h 3256337"/>
              <a:gd name="connsiteX5" fmla="*/ 0 w 4475748"/>
              <a:gd name="connsiteY5" fmla="*/ 1018463 h 3256337"/>
              <a:gd name="connsiteX6" fmla="*/ 175863 w 4475748"/>
              <a:gd name="connsiteY6" fmla="*/ 147382 h 3256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75748" h="3256337">
                <a:moveTo>
                  <a:pt x="246861" y="0"/>
                </a:moveTo>
                <a:lnTo>
                  <a:pt x="4228888" y="0"/>
                </a:lnTo>
                <a:lnTo>
                  <a:pt x="4299885" y="147382"/>
                </a:lnTo>
                <a:cubicBezTo>
                  <a:pt x="4413128" y="415117"/>
                  <a:pt x="4475748" y="709477"/>
                  <a:pt x="4475748" y="1018463"/>
                </a:cubicBezTo>
                <a:cubicBezTo>
                  <a:pt x="4475748" y="2254407"/>
                  <a:pt x="3473818" y="3256337"/>
                  <a:pt x="2237874" y="3256337"/>
                </a:cubicBezTo>
                <a:cubicBezTo>
                  <a:pt x="1001930" y="3256337"/>
                  <a:pt x="0" y="2254407"/>
                  <a:pt x="0" y="1018463"/>
                </a:cubicBezTo>
                <a:cubicBezTo>
                  <a:pt x="0" y="709477"/>
                  <a:pt x="62621" y="415117"/>
                  <a:pt x="175863" y="1473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8A03A6A2-7849-4179-B68F-C11DDDB23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1078" y="0"/>
            <a:ext cx="3440922" cy="3674631"/>
          </a:xfrm>
          <a:custGeom>
            <a:avLst/>
            <a:gdLst>
              <a:gd name="connsiteX0" fmla="*/ 523074 w 3440922"/>
              <a:gd name="connsiteY0" fmla="*/ 0 h 3674631"/>
              <a:gd name="connsiteX1" fmla="*/ 3440922 w 3440922"/>
              <a:gd name="connsiteY1" fmla="*/ 0 h 3674631"/>
              <a:gd name="connsiteX2" fmla="*/ 3440922 w 3440922"/>
              <a:gd name="connsiteY2" fmla="*/ 3321701 h 3674631"/>
              <a:gd name="connsiteX3" fmla="*/ 3304578 w 3440922"/>
              <a:gd name="connsiteY3" fmla="*/ 3404532 h 3674631"/>
              <a:gd name="connsiteX4" fmla="*/ 2237874 w 3440922"/>
              <a:gd name="connsiteY4" fmla="*/ 3674631 h 3674631"/>
              <a:gd name="connsiteX5" fmla="*/ 0 w 3440922"/>
              <a:gd name="connsiteY5" fmla="*/ 1436757 h 3674631"/>
              <a:gd name="connsiteX6" fmla="*/ 511022 w 3440922"/>
              <a:gd name="connsiteY6" fmla="*/ 13261 h 3674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0922" h="3674631">
                <a:moveTo>
                  <a:pt x="523074" y="0"/>
                </a:moveTo>
                <a:lnTo>
                  <a:pt x="3440922" y="0"/>
                </a:lnTo>
                <a:lnTo>
                  <a:pt x="3440922" y="3321701"/>
                </a:lnTo>
                <a:lnTo>
                  <a:pt x="3304578" y="3404532"/>
                </a:lnTo>
                <a:cubicBezTo>
                  <a:pt x="2987486" y="3576786"/>
                  <a:pt x="2624107" y="3674631"/>
                  <a:pt x="2237874" y="3674631"/>
                </a:cubicBezTo>
                <a:cubicBezTo>
                  <a:pt x="1001930" y="3674631"/>
                  <a:pt x="0" y="2672701"/>
                  <a:pt x="0" y="1436757"/>
                </a:cubicBezTo>
                <a:cubicBezTo>
                  <a:pt x="0" y="896032"/>
                  <a:pt x="191776" y="400098"/>
                  <a:pt x="511022" y="1326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Arc 25">
            <a:extLst>
              <a:ext uri="{FF2B5EF4-FFF2-40B4-BE49-F238E27FC236}">
                <a16:creationId xmlns:a16="http://schemas.microsoft.com/office/drawing/2014/main" id="{E2B33195-5BCA-4BB7-A82D-67395226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580241">
            <a:off x="-1784401" y="613620"/>
            <a:ext cx="6199926" cy="6199926"/>
          </a:xfrm>
          <a:prstGeom prst="arc">
            <a:avLst>
              <a:gd name="adj1" fmla="val 14455503"/>
              <a:gd name="adj2" fmla="val 18389131"/>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Text&#10;&#10;Description automatically generated">
            <a:extLst>
              <a:ext uri="{FF2B5EF4-FFF2-40B4-BE49-F238E27FC236}">
                <a16:creationId xmlns:a16="http://schemas.microsoft.com/office/drawing/2014/main" id="{978C1A63-BBA6-214C-BCC8-364360AC1702}"/>
              </a:ext>
            </a:extLst>
          </p:cNvPr>
          <p:cNvPicPr>
            <a:picLocks noChangeAspect="1"/>
          </p:cNvPicPr>
          <p:nvPr/>
        </p:nvPicPr>
        <p:blipFill>
          <a:blip r:embed="rId3"/>
          <a:stretch>
            <a:fillRect/>
          </a:stretch>
        </p:blipFill>
        <p:spPr>
          <a:xfrm>
            <a:off x="-5200" y="1423341"/>
            <a:ext cx="3619235" cy="4083433"/>
          </a:xfrm>
          <a:custGeom>
            <a:avLst/>
            <a:gdLst/>
            <a:ahLst/>
            <a:cxnLst/>
            <a:rect l="l" t="t" r="r" b="b"/>
            <a:pathLst>
              <a:path w="2028107" h="1916009">
                <a:moveTo>
                  <a:pt x="35370" y="0"/>
                </a:moveTo>
                <a:lnTo>
                  <a:pt x="1992737" y="0"/>
                </a:lnTo>
                <a:cubicBezTo>
                  <a:pt x="2012271" y="0"/>
                  <a:pt x="2028107" y="15836"/>
                  <a:pt x="2028107" y="35370"/>
                </a:cubicBezTo>
                <a:lnTo>
                  <a:pt x="2028107" y="1880639"/>
                </a:lnTo>
                <a:cubicBezTo>
                  <a:pt x="2028107" y="1900173"/>
                  <a:pt x="2012271" y="1916009"/>
                  <a:pt x="1992737" y="1916009"/>
                </a:cubicBezTo>
                <a:lnTo>
                  <a:pt x="35370" y="1916009"/>
                </a:lnTo>
                <a:cubicBezTo>
                  <a:pt x="15836" y="1916009"/>
                  <a:pt x="0" y="1900173"/>
                  <a:pt x="0" y="1880639"/>
                </a:cubicBezTo>
                <a:lnTo>
                  <a:pt x="0" y="35370"/>
                </a:lnTo>
                <a:cubicBezTo>
                  <a:pt x="0" y="15836"/>
                  <a:pt x="15836" y="0"/>
                  <a:pt x="35370" y="0"/>
                </a:cubicBezTo>
                <a:close/>
              </a:path>
            </a:pathLst>
          </a:custGeom>
        </p:spPr>
      </p:pic>
      <p:pic>
        <p:nvPicPr>
          <p:cNvPr id="9" name="Picture 8" descr="Graphical user interface, text, application, email&#10;&#10;Description automatically generated">
            <a:extLst>
              <a:ext uri="{FF2B5EF4-FFF2-40B4-BE49-F238E27FC236}">
                <a16:creationId xmlns:a16="http://schemas.microsoft.com/office/drawing/2014/main" id="{1EECCB41-6461-5D46-AA2A-2D1D04DC3408}"/>
              </a:ext>
            </a:extLst>
          </p:cNvPr>
          <p:cNvPicPr>
            <a:picLocks noChangeAspect="1"/>
          </p:cNvPicPr>
          <p:nvPr/>
        </p:nvPicPr>
        <p:blipFill>
          <a:blip r:embed="rId4"/>
          <a:stretch>
            <a:fillRect/>
          </a:stretch>
        </p:blipFill>
        <p:spPr>
          <a:xfrm>
            <a:off x="8873464" y="-1"/>
            <a:ext cx="3318536" cy="4862325"/>
          </a:xfrm>
          <a:custGeom>
            <a:avLst/>
            <a:gdLst/>
            <a:ahLst/>
            <a:cxnLst/>
            <a:rect l="l" t="t" r="r" b="b"/>
            <a:pathLst>
              <a:path w="2487175" h="2487175">
                <a:moveTo>
                  <a:pt x="67328" y="0"/>
                </a:moveTo>
                <a:lnTo>
                  <a:pt x="2419847" y="0"/>
                </a:lnTo>
                <a:cubicBezTo>
                  <a:pt x="2457031" y="0"/>
                  <a:pt x="2487175" y="30144"/>
                  <a:pt x="2487175" y="67328"/>
                </a:cubicBezTo>
                <a:lnTo>
                  <a:pt x="2487175" y="2419847"/>
                </a:lnTo>
                <a:cubicBezTo>
                  <a:pt x="2487175" y="2457031"/>
                  <a:pt x="2457031" y="2487175"/>
                  <a:pt x="2419847" y="2487175"/>
                </a:cubicBezTo>
                <a:lnTo>
                  <a:pt x="67328" y="2487175"/>
                </a:lnTo>
                <a:cubicBezTo>
                  <a:pt x="30144" y="2487175"/>
                  <a:pt x="0" y="2457031"/>
                  <a:pt x="0" y="2419847"/>
                </a:cubicBezTo>
                <a:lnTo>
                  <a:pt x="0" y="67328"/>
                </a:lnTo>
                <a:cubicBezTo>
                  <a:pt x="0" y="30144"/>
                  <a:pt x="30144" y="0"/>
                  <a:pt x="67328" y="0"/>
                </a:cubicBezTo>
                <a:close/>
              </a:path>
            </a:pathLst>
          </a:custGeom>
        </p:spPr>
      </p:pic>
      <p:pic>
        <p:nvPicPr>
          <p:cNvPr id="7" name="Picture 6" descr="Text, table, letter&#10;&#10;Description automatically generated">
            <a:extLst>
              <a:ext uri="{FF2B5EF4-FFF2-40B4-BE49-F238E27FC236}">
                <a16:creationId xmlns:a16="http://schemas.microsoft.com/office/drawing/2014/main" id="{3CDA2B6A-A2A5-184C-9728-912B52085212}"/>
              </a:ext>
            </a:extLst>
          </p:cNvPr>
          <p:cNvPicPr>
            <a:picLocks noChangeAspect="1"/>
          </p:cNvPicPr>
          <p:nvPr/>
        </p:nvPicPr>
        <p:blipFill>
          <a:blip r:embed="rId5"/>
          <a:stretch>
            <a:fillRect/>
          </a:stretch>
        </p:blipFill>
        <p:spPr>
          <a:xfrm>
            <a:off x="4346305" y="-23841"/>
            <a:ext cx="3440921" cy="4654016"/>
          </a:xfrm>
          <a:custGeom>
            <a:avLst/>
            <a:gdLst/>
            <a:ahLst/>
            <a:cxnLst/>
            <a:rect l="l" t="t" r="r" b="b"/>
            <a:pathLst>
              <a:path w="2028107" h="1916009">
                <a:moveTo>
                  <a:pt x="35370" y="0"/>
                </a:moveTo>
                <a:lnTo>
                  <a:pt x="1992737" y="0"/>
                </a:lnTo>
                <a:cubicBezTo>
                  <a:pt x="2012271" y="0"/>
                  <a:pt x="2028107" y="15836"/>
                  <a:pt x="2028107" y="35370"/>
                </a:cubicBezTo>
                <a:lnTo>
                  <a:pt x="2028107" y="1880639"/>
                </a:lnTo>
                <a:cubicBezTo>
                  <a:pt x="2028107" y="1900173"/>
                  <a:pt x="2012271" y="1916009"/>
                  <a:pt x="1992737" y="1916009"/>
                </a:cubicBezTo>
                <a:lnTo>
                  <a:pt x="35370" y="1916009"/>
                </a:lnTo>
                <a:cubicBezTo>
                  <a:pt x="15836" y="1916009"/>
                  <a:pt x="0" y="1900173"/>
                  <a:pt x="0" y="1880639"/>
                </a:cubicBezTo>
                <a:lnTo>
                  <a:pt x="0" y="35370"/>
                </a:lnTo>
                <a:cubicBezTo>
                  <a:pt x="0" y="15836"/>
                  <a:pt x="15836" y="0"/>
                  <a:pt x="35370" y="0"/>
                </a:cubicBezTo>
                <a:close/>
              </a:path>
            </a:pathLst>
          </a:custGeom>
        </p:spPr>
      </p:pic>
      <p:sp>
        <p:nvSpPr>
          <p:cNvPr id="10" name="TextBox 9">
            <a:extLst>
              <a:ext uri="{FF2B5EF4-FFF2-40B4-BE49-F238E27FC236}">
                <a16:creationId xmlns:a16="http://schemas.microsoft.com/office/drawing/2014/main" id="{3A0C6953-98C3-1442-8F08-C272A4EE97A9}"/>
              </a:ext>
            </a:extLst>
          </p:cNvPr>
          <p:cNvSpPr txBox="1"/>
          <p:nvPr/>
        </p:nvSpPr>
        <p:spPr>
          <a:xfrm>
            <a:off x="10642846" y="6371606"/>
            <a:ext cx="2072640" cy="400110"/>
          </a:xfrm>
          <a:prstGeom prst="rect">
            <a:avLst/>
          </a:prstGeom>
          <a:noFill/>
        </p:spPr>
        <p:txBody>
          <a:bodyPr wrap="square" rtlCol="0">
            <a:spAutoFit/>
          </a:bodyPr>
          <a:lstStyle/>
          <a:p>
            <a:r>
              <a:rPr lang="en-US" sz="1000" i="1" dirty="0" err="1">
                <a:solidFill>
                  <a:schemeClr val="bg1"/>
                </a:solidFill>
              </a:rPr>
              <a:t>Masslegalservices.org</a:t>
            </a:r>
            <a:endParaRPr lang="en-US" sz="1000" i="1" dirty="0">
              <a:solidFill>
                <a:schemeClr val="bg1"/>
              </a:solidFill>
            </a:endParaRPr>
          </a:p>
          <a:p>
            <a:r>
              <a:rPr lang="en-US" sz="1000" i="1" dirty="0" err="1">
                <a:solidFill>
                  <a:schemeClr val="bg1"/>
                </a:solidFill>
              </a:rPr>
              <a:t>Bostonhousing.org</a:t>
            </a:r>
            <a:endParaRPr lang="en-US" sz="1000" i="1" dirty="0">
              <a:solidFill>
                <a:schemeClr val="bg1"/>
              </a:solidFill>
            </a:endParaRPr>
          </a:p>
        </p:txBody>
      </p:sp>
    </p:spTree>
    <p:extLst>
      <p:ext uri="{BB962C8B-B14F-4D97-AF65-F5344CB8AC3E}">
        <p14:creationId xmlns:p14="http://schemas.microsoft.com/office/powerpoint/2010/main" val="1062556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Freeform: Shape 134">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7" name="Arc 136">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9" name="Rectangle 138">
            <a:extLst>
              <a:ext uri="{FF2B5EF4-FFF2-40B4-BE49-F238E27FC236}">
                <a16:creationId xmlns:a16="http://schemas.microsoft.com/office/drawing/2014/main" id="{347D6575-0B06-40B2-9D0F-298202F6BC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Arc 140">
            <a:extLst>
              <a:ext uri="{FF2B5EF4-FFF2-40B4-BE49-F238E27FC236}">
                <a16:creationId xmlns:a16="http://schemas.microsoft.com/office/drawing/2014/main" id="{E2B33195-5BCA-4BB7-A82D-67395226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604789">
            <a:off x="675639" y="775849"/>
            <a:ext cx="2987899" cy="2987899"/>
          </a:xfrm>
          <a:prstGeom prst="arc">
            <a:avLst>
              <a:gd name="adj1" fmla="val 14455503"/>
              <a:gd name="adj2" fmla="val 0"/>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1F31F0D-AE1F-E547-816B-C174D41BD2C4}"/>
              </a:ext>
            </a:extLst>
          </p:cNvPr>
          <p:cNvSpPr>
            <a:spLocks noGrp="1"/>
          </p:cNvSpPr>
          <p:nvPr>
            <p:ph type="title"/>
          </p:nvPr>
        </p:nvSpPr>
        <p:spPr>
          <a:xfrm>
            <a:off x="892818" y="1370171"/>
            <a:ext cx="5085580" cy="2387600"/>
          </a:xfrm>
        </p:spPr>
        <p:txBody>
          <a:bodyPr vert="horz" lIns="91440" tIns="45720" rIns="91440" bIns="45720" rtlCol="0" anchor="b">
            <a:normAutofit/>
          </a:bodyPr>
          <a:lstStyle/>
          <a:p>
            <a:pPr algn="ctr"/>
            <a:r>
              <a:rPr lang="en-US" sz="3800" kern="1200" dirty="0">
                <a:solidFill>
                  <a:srgbClr val="FFFFFF"/>
                </a:solidFill>
                <a:latin typeface="+mj-lt"/>
                <a:ea typeface="+mj-ea"/>
                <a:cs typeface="+mj-cs"/>
              </a:rPr>
              <a:t>Document Assembly Line Project</a:t>
            </a:r>
          </a:p>
        </p:txBody>
      </p:sp>
      <p:sp>
        <p:nvSpPr>
          <p:cNvPr id="143" name="Oval 142">
            <a:extLst>
              <a:ext uri="{FF2B5EF4-FFF2-40B4-BE49-F238E27FC236}">
                <a16:creationId xmlns:a16="http://schemas.microsoft.com/office/drawing/2014/main" id="{CF8AD9F3-9AF6-494F-83A3-2F67756393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4703" y="541034"/>
            <a:ext cx="931930" cy="90664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A large building&#10;&#10;Description automatically generated">
            <a:extLst>
              <a:ext uri="{FF2B5EF4-FFF2-40B4-BE49-F238E27FC236}">
                <a16:creationId xmlns:a16="http://schemas.microsoft.com/office/drawing/2014/main" id="{DAC7A2DF-9C7F-8144-901D-6D593779AF17}"/>
              </a:ext>
            </a:extLst>
          </p:cNvPr>
          <p:cNvPicPr>
            <a:picLocks noChangeAspect="1"/>
          </p:cNvPicPr>
          <p:nvPr/>
        </p:nvPicPr>
        <p:blipFill rotWithShape="1">
          <a:blip r:embed="rId3"/>
          <a:srcRect l="25502" r="18248" b="-1"/>
          <a:stretch/>
        </p:blipFill>
        <p:spPr>
          <a:xfrm>
            <a:off x="6041841" y="413674"/>
            <a:ext cx="4123157" cy="4123157"/>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145" name="Rectangle 144">
            <a:extLst>
              <a:ext uri="{FF2B5EF4-FFF2-40B4-BE49-F238E27FC236}">
                <a16:creationId xmlns:a16="http://schemas.microsoft.com/office/drawing/2014/main" id="{0DA5DB8B-7E5C-4ABC-8069-A9A8806F3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1501" y="3865664"/>
            <a:ext cx="739429" cy="739429"/>
          </a:xfrm>
          <a:prstGeom prst="rect">
            <a:avLst/>
          </a:prstGeom>
          <a:noFill/>
          <a:ln w="127000">
            <a:solidFill>
              <a:schemeClr val="accent2">
                <a:lumMod val="7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026" name="Picture 2" descr="LIT Logo">
            <a:extLst>
              <a:ext uri="{FF2B5EF4-FFF2-40B4-BE49-F238E27FC236}">
                <a16:creationId xmlns:a16="http://schemas.microsoft.com/office/drawing/2014/main" id="{15C360AF-0E4E-794B-AD23-FD5D777117C7}"/>
              </a:ext>
            </a:extLst>
          </p:cNvPr>
          <p:cNvPicPr>
            <a:picLocks noGrp="1" noChangeAspect="1" noChangeArrowheads="1"/>
          </p:cNvPicPr>
          <p:nvPr>
            <p:ph idx="1"/>
          </p:nvPr>
        </p:nvPicPr>
        <p:blipFill rotWithShape="1">
          <a:blip r:embed="rId4">
            <a:extLst>
              <a:ext uri="{28A0092B-C50C-407E-A947-70E740481C1C}">
                <a14:useLocalDpi xmlns:a14="http://schemas.microsoft.com/office/drawing/2010/main" val="0"/>
              </a:ext>
            </a:extLst>
          </a:blip>
          <a:srcRect l="7800" r="6659" b="2"/>
          <a:stretch/>
        </p:blipFill>
        <p:spPr bwMode="auto">
          <a:xfrm>
            <a:off x="8743485" y="3206496"/>
            <a:ext cx="2999594" cy="2999594"/>
          </a:xfrm>
          <a:custGeom>
            <a:avLst/>
            <a:gdLst/>
            <a:ahLst/>
            <a:cxnLst/>
            <a:rect l="l" t="t" r="r" b="b"/>
            <a:pathLst>
              <a:path w="2283868" h="2283868">
                <a:moveTo>
                  <a:pt x="1141934" y="0"/>
                </a:moveTo>
                <a:cubicBezTo>
                  <a:pt x="1772607" y="0"/>
                  <a:pt x="2283868" y="511261"/>
                  <a:pt x="2283868" y="1141934"/>
                </a:cubicBezTo>
                <a:cubicBezTo>
                  <a:pt x="2283868" y="1772607"/>
                  <a:pt x="1772607" y="2283868"/>
                  <a:pt x="1141934" y="2283868"/>
                </a:cubicBezTo>
                <a:cubicBezTo>
                  <a:pt x="511261" y="2283868"/>
                  <a:pt x="0" y="1772607"/>
                  <a:pt x="0" y="1141934"/>
                </a:cubicBezTo>
                <a:cubicBezTo>
                  <a:pt x="0" y="511261"/>
                  <a:pt x="511261" y="0"/>
                  <a:pt x="1141934" y="0"/>
                </a:cubicBezTo>
                <a:close/>
              </a:path>
            </a:pathLst>
          </a:cu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D18A61D-DAF4-7043-B419-A7430B014D2A}"/>
              </a:ext>
            </a:extLst>
          </p:cNvPr>
          <p:cNvSpPr txBox="1"/>
          <p:nvPr/>
        </p:nvSpPr>
        <p:spPr>
          <a:xfrm>
            <a:off x="113717" y="6457890"/>
            <a:ext cx="4967417" cy="400110"/>
          </a:xfrm>
          <a:prstGeom prst="rect">
            <a:avLst/>
          </a:prstGeom>
          <a:noFill/>
        </p:spPr>
        <p:txBody>
          <a:bodyPr wrap="square" rtlCol="0">
            <a:spAutoFit/>
          </a:bodyPr>
          <a:lstStyle/>
          <a:p>
            <a:r>
              <a:rPr lang="en-US" sz="1000" i="1" dirty="0">
                <a:solidFill>
                  <a:schemeClr val="bg1"/>
                </a:solidFill>
              </a:rPr>
              <a:t>Photos courtesy of </a:t>
            </a:r>
            <a:r>
              <a:rPr lang="en-US" sz="1000" i="1" dirty="0" err="1">
                <a:solidFill>
                  <a:schemeClr val="bg1"/>
                </a:solidFill>
              </a:rPr>
              <a:t>SuffolkLitLab.org</a:t>
            </a:r>
            <a:r>
              <a:rPr lang="en-US" sz="1000" i="1" dirty="0">
                <a:solidFill>
                  <a:schemeClr val="bg1"/>
                </a:solidFill>
              </a:rPr>
              <a:t> and </a:t>
            </a:r>
            <a:r>
              <a:rPr lang="en-US" sz="1000" i="1" dirty="0" err="1">
                <a:solidFill>
                  <a:schemeClr val="bg1"/>
                </a:solidFill>
              </a:rPr>
              <a:t>Suffolk.edu</a:t>
            </a:r>
            <a:endParaRPr lang="en-US" sz="1000" i="1" dirty="0">
              <a:solidFill>
                <a:schemeClr val="bg1"/>
              </a:solidFill>
            </a:endParaRPr>
          </a:p>
          <a:p>
            <a:endParaRPr lang="en-US" sz="1000" i="1" dirty="0">
              <a:solidFill>
                <a:schemeClr val="bg1"/>
              </a:solidFill>
            </a:endParaRPr>
          </a:p>
        </p:txBody>
      </p:sp>
    </p:spTree>
    <p:extLst>
      <p:ext uri="{BB962C8B-B14F-4D97-AF65-F5344CB8AC3E}">
        <p14:creationId xmlns:p14="http://schemas.microsoft.com/office/powerpoint/2010/main" val="3407680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autoRev="1" fill="hold" nodeType="afterEffect">
                                  <p:stCondLst>
                                    <p:cond delay="0"/>
                                  </p:stCondLst>
                                  <p:childTnLst>
                                    <p:animScale>
                                      <p:cBhvr>
                                        <p:cTn id="6" dur="2000" fill="hold"/>
                                        <p:tgtEl>
                                          <p:spTgt spid="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Content Placeholder 5" descr="Text&#10;&#10;Description automatically generated">
            <a:extLst>
              <a:ext uri="{FF2B5EF4-FFF2-40B4-BE49-F238E27FC236}">
                <a16:creationId xmlns:a16="http://schemas.microsoft.com/office/drawing/2014/main" id="{9E95A934-02B9-C64C-ADEA-F623E726C604}"/>
              </a:ext>
            </a:extLst>
          </p:cNvPr>
          <p:cNvPicPr>
            <a:picLocks noGrp="1" noChangeAspect="1"/>
          </p:cNvPicPr>
          <p:nvPr>
            <p:ph idx="1"/>
          </p:nvPr>
        </p:nvPicPr>
        <p:blipFill>
          <a:blip r:embed="rId3"/>
          <a:stretch>
            <a:fillRect/>
          </a:stretch>
        </p:blipFill>
        <p:spPr>
          <a:xfrm>
            <a:off x="628505" y="1622867"/>
            <a:ext cx="4197666" cy="4858897"/>
          </a:xfrm>
          <a:prstGeom prst="rect">
            <a:avLst/>
          </a:prstGeom>
          <a:solidFill>
            <a:srgbClr val="FFFFFF">
              <a:shade val="85000"/>
            </a:srgbClr>
          </a:solidFill>
          <a:ln w="190500" cap="rnd">
            <a:solidFill>
              <a:schemeClr val="accent4"/>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3" name="Oval 12">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Block Arc 14">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9" name="Straight Connector 18">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3" name="Arc 22">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Freeform: Shape 24">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descr="Text, table, letter&#10;&#10;Description automatically generated">
            <a:extLst>
              <a:ext uri="{FF2B5EF4-FFF2-40B4-BE49-F238E27FC236}">
                <a16:creationId xmlns:a16="http://schemas.microsoft.com/office/drawing/2014/main" id="{1E83C15D-82D2-7E4E-BA98-5E401DAFC350}"/>
              </a:ext>
            </a:extLst>
          </p:cNvPr>
          <p:cNvPicPr>
            <a:picLocks noChangeAspect="1"/>
          </p:cNvPicPr>
          <p:nvPr/>
        </p:nvPicPr>
        <p:blipFill>
          <a:blip r:embed="rId4"/>
          <a:stretch>
            <a:fillRect/>
          </a:stretch>
        </p:blipFill>
        <p:spPr>
          <a:xfrm>
            <a:off x="4554578" y="334894"/>
            <a:ext cx="4455310" cy="4858897"/>
          </a:xfrm>
          <a:prstGeom prst="rect">
            <a:avLst/>
          </a:prstGeom>
          <a:solidFill>
            <a:srgbClr val="FFFFFF">
              <a:shade val="85000"/>
            </a:srgbClr>
          </a:solidFill>
          <a:ln w="190500" cap="rnd">
            <a:solidFill>
              <a:schemeClr val="accent1"/>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990098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AA5ED585-FEBB-4DAD-84C0-97BEE6C36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8933" y="4841194"/>
            <a:ext cx="1737401" cy="959536"/>
          </a:xfrm>
          <a:custGeom>
            <a:avLst/>
            <a:gdLst/>
            <a:ahLst/>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Freeform: Shape 28">
            <a:extLst>
              <a:ext uri="{FF2B5EF4-FFF2-40B4-BE49-F238E27FC236}">
                <a16:creationId xmlns:a16="http://schemas.microsoft.com/office/drawing/2014/main" id="{EF6AC352-A720-4DB3-87CA-A33B0607C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Rectangle 30">
            <a:extLst>
              <a:ext uri="{FF2B5EF4-FFF2-40B4-BE49-F238E27FC236}">
                <a16:creationId xmlns:a16="http://schemas.microsoft.com/office/drawing/2014/main" id="{DCEEEAA2-4E1D-4CB3-88FF-B503F7457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val 32">
            <a:extLst>
              <a:ext uri="{FF2B5EF4-FFF2-40B4-BE49-F238E27FC236}">
                <a16:creationId xmlns:a16="http://schemas.microsoft.com/office/drawing/2014/main" id="{3D146823-4E43-4344-8BBA-F267A7E918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09916" y="832686"/>
            <a:ext cx="1104943" cy="107496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21F16121-7EEB-4D00-BAC4-DCB0C2109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047" y="4925384"/>
            <a:ext cx="876704" cy="876704"/>
          </a:xfrm>
          <a:prstGeom prst="rect">
            <a:avLst/>
          </a:prstGeom>
          <a:noFill/>
          <a:ln w="127000">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pic>
        <p:nvPicPr>
          <p:cNvPr id="11" name="Content Placeholder 10" descr="Graphical user interface, text, application, email&#10;&#10;Description automatically generated">
            <a:extLst>
              <a:ext uri="{FF2B5EF4-FFF2-40B4-BE49-F238E27FC236}">
                <a16:creationId xmlns:a16="http://schemas.microsoft.com/office/drawing/2014/main" id="{B08A2F51-A35C-1844-8D7B-111709AC76F1}"/>
              </a:ext>
            </a:extLst>
          </p:cNvPr>
          <p:cNvPicPr>
            <a:picLocks noGrp="1" noChangeAspect="1"/>
          </p:cNvPicPr>
          <p:nvPr>
            <p:ph idx="1"/>
          </p:nvPr>
        </p:nvPicPr>
        <p:blipFill>
          <a:blip r:embed="rId3"/>
          <a:stretch>
            <a:fillRect/>
          </a:stretch>
        </p:blipFill>
        <p:spPr>
          <a:xfrm>
            <a:off x="3692832" y="236299"/>
            <a:ext cx="4841568" cy="6385401"/>
          </a:xfrm>
        </p:spPr>
      </p:pic>
    </p:spTree>
    <p:extLst>
      <p:ext uri="{BB962C8B-B14F-4D97-AF65-F5344CB8AC3E}">
        <p14:creationId xmlns:p14="http://schemas.microsoft.com/office/powerpoint/2010/main" val="492825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F8A656C-0806-4677-A38B-DA5DF0F3C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3">
            <a:extLst>
              <a:ext uri="{FF2B5EF4-FFF2-40B4-BE49-F238E27FC236}">
                <a16:creationId xmlns:a16="http://schemas.microsoft.com/office/drawing/2014/main" id="{DDE47B5D-E2A3-43F7-B9BE-33DE1E14E27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alphaModFix/>
          </a:blip>
          <a:srcRect t="284" r="-1" b="-1"/>
          <a:stretch/>
        </p:blipFill>
        <p:spPr>
          <a:xfrm>
            <a:off x="20" y="10"/>
            <a:ext cx="12191980" cy="6857990"/>
          </a:xfrm>
          <a:prstGeom prst="rect">
            <a:avLst/>
          </a:prstGeom>
        </p:spPr>
      </p:pic>
      <p:sp>
        <p:nvSpPr>
          <p:cNvPr id="11" name="Rectangle: Rounded Corners 10">
            <a:extLst>
              <a:ext uri="{FF2B5EF4-FFF2-40B4-BE49-F238E27FC236}">
                <a16:creationId xmlns:a16="http://schemas.microsoft.com/office/drawing/2014/main" id="{9BEF8C6D-8BB3-473A-9607-D7381CC5C0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7"/>
            <a:ext cx="3859952" cy="5215839"/>
          </a:xfrm>
          <a:prstGeom prst="roundRect">
            <a:avLst>
              <a:gd name="adj" fmla="val 2654"/>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0BEC1D6-8065-F140-9362-EA7E6FE25E26}"/>
              </a:ext>
            </a:extLst>
          </p:cNvPr>
          <p:cNvSpPr>
            <a:spLocks noGrp="1"/>
          </p:cNvSpPr>
          <p:nvPr>
            <p:ph type="ctrTitle"/>
          </p:nvPr>
        </p:nvSpPr>
        <p:spPr>
          <a:xfrm>
            <a:off x="819932" y="1919096"/>
            <a:ext cx="3507023" cy="3011340"/>
          </a:xfrm>
        </p:spPr>
        <p:txBody>
          <a:bodyPr>
            <a:normAutofit/>
          </a:bodyPr>
          <a:lstStyle/>
          <a:p>
            <a:r>
              <a:rPr lang="en-US" sz="5000" dirty="0"/>
              <a:t>Thank You!</a:t>
            </a:r>
          </a:p>
        </p:txBody>
      </p:sp>
      <p:sp>
        <p:nvSpPr>
          <p:cNvPr id="13" name="Arc 12">
            <a:extLst>
              <a:ext uri="{FF2B5EF4-FFF2-40B4-BE49-F238E27FC236}">
                <a16:creationId xmlns:a16="http://schemas.microsoft.com/office/drawing/2014/main" id="{AE9ADF75-5F35-4ED5-BCC5-F91FC616F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26218" y="830591"/>
            <a:ext cx="2987899" cy="2987899"/>
          </a:xfrm>
          <a:prstGeom prst="arc">
            <a:avLst>
              <a:gd name="adj1" fmla="val 16200000"/>
              <a:gd name="adj2" fmla="val 114657"/>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0755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theme/theme1.xml><?xml version="1.0" encoding="utf-8"?>
<a:theme xmlns:a="http://schemas.openxmlformats.org/drawingml/2006/main" name="ShapesVTI">
  <a:themeElements>
    <a:clrScheme name="Office">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TotalTime>
  <Words>553</Words>
  <Application>Microsoft Macintosh PowerPoint</Application>
  <PresentationFormat>Widescreen</PresentationFormat>
  <Paragraphs>56</Paragraphs>
  <Slides>8</Slides>
  <Notes>8</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Avenir Next LT Pro</vt:lpstr>
      <vt:lpstr>Calibri</vt:lpstr>
      <vt:lpstr>Tw Cen MT</vt:lpstr>
      <vt:lpstr>ShapesVTI</vt:lpstr>
      <vt:lpstr>Attorney Authorization for Release of Information</vt:lpstr>
      <vt:lpstr>What is an Information Release?</vt:lpstr>
      <vt:lpstr>PowerPoint Presentation</vt:lpstr>
      <vt:lpstr>Currently</vt:lpstr>
      <vt:lpstr>Document Assembly Line Project</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Attorney Authorization for Release of Information</dc:title>
  <dc:creator>Kayla J. Gallagher</dc:creator>
  <cp:lastModifiedBy>Kayla J. Gallagher</cp:lastModifiedBy>
  <cp:revision>11</cp:revision>
  <dcterms:created xsi:type="dcterms:W3CDTF">2020-10-19T17:09:45Z</dcterms:created>
  <dcterms:modified xsi:type="dcterms:W3CDTF">2020-12-14T17:28:47Z</dcterms:modified>
</cp:coreProperties>
</file>

<file path=docProps/thumbnail.jpeg>
</file>